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9" r:id="rId3"/>
    <p:sldId id="260" r:id="rId4"/>
    <p:sldId id="268" r:id="rId5"/>
    <p:sldId id="269" r:id="rId6"/>
    <p:sldId id="266" r:id="rId7"/>
    <p:sldId id="270" r:id="rId8"/>
    <p:sldId id="267" r:id="rId9"/>
    <p:sldId id="271" r:id="rId10"/>
    <p:sldId id="272" r:id="rId11"/>
    <p:sldId id="275" r:id="rId12"/>
    <p:sldId id="273" r:id="rId1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배달의민족 주아" panose="02020603020101020101" pitchFamily="18" charset="-127"/>
      <p:regular r:id="rId16"/>
    </p:embeddedFont>
    <p:embeddedFont>
      <p:font typeface="나눔스퀘어_ac" panose="020B0600000101010101" pitchFamily="50" charset="-127"/>
      <p:regular r:id="rId17"/>
    </p:embeddedFont>
    <p:embeddedFont>
      <p:font typeface="나눔바른고딕" panose="020B0603020101020101" pitchFamily="50" charset="-127"/>
      <p:regular r:id="rId18"/>
      <p:bold r:id="rId19"/>
    </p:embeddedFont>
    <p:embeddedFont>
      <p:font typeface="배달의민족 도현" panose="020B0600000101010101" pitchFamily="50" charset="-127"/>
      <p:regular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X시인과나" panose="02020600000000000000" pitchFamily="18" charset="-127"/>
      <p:regular r:id="rId27"/>
    </p:embeddedFont>
    <p:embeddedFont>
      <p:font typeface="나눔스퀘어_ac Bold" panose="020B0600000101010101" pitchFamily="50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DB7"/>
    <a:srgbClr val="F85208"/>
    <a:srgbClr val="417298"/>
    <a:srgbClr val="EE6D72"/>
    <a:srgbClr val="49A1AF"/>
    <a:srgbClr val="D9D9D9"/>
    <a:srgbClr val="F8EDC2"/>
    <a:srgbClr val="5984A5"/>
    <a:srgbClr val="EFC75E"/>
    <a:srgbClr val="FCB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97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0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39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7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50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5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9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2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8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2982B-9494-489A-B95C-D575AA309A4E}" type="datetimeFigureOut">
              <a:rPr lang="ko-KR" altLang="en-US" smtClean="0"/>
              <a:t>2020-02-01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1B103-04DE-4F73-8F5B-EA75822C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55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emf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21.jpeg"/><Relationship Id="rId3" Type="http://schemas.openxmlformats.org/officeDocument/2006/relationships/image" Target="../media/image7.emf"/><Relationship Id="rId7" Type="http://schemas.openxmlformats.org/officeDocument/2006/relationships/image" Target="../media/image11.jpeg"/><Relationship Id="rId12" Type="http://schemas.openxmlformats.org/officeDocument/2006/relationships/image" Target="../media/image20.png"/><Relationship Id="rId2" Type="http://schemas.openxmlformats.org/officeDocument/2006/relationships/image" Target="../media/image6.jpe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5" Type="http://schemas.openxmlformats.org/officeDocument/2006/relationships/image" Target="../media/image23.jpg"/><Relationship Id="rId10" Type="http://schemas.openxmlformats.org/officeDocument/2006/relationships/image" Target="../media/image3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7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3.pn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071103" y="1614116"/>
            <a:ext cx="5001794" cy="3401768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59818" y="1770660"/>
            <a:ext cx="4624364" cy="311971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588" y="3840399"/>
            <a:ext cx="3704825" cy="427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87" y="2476275"/>
            <a:ext cx="4170025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6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1756" y="1288619"/>
            <a:ext cx="1614573" cy="399482"/>
            <a:chOff x="5448822" y="1002942"/>
            <a:chExt cx="1492716" cy="36933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5480416" y="1003495"/>
              <a:ext cx="1401350" cy="315287"/>
            </a:xfrm>
            <a:prstGeom prst="roundRect">
              <a:avLst>
                <a:gd name="adj" fmla="val 50000"/>
              </a:avLst>
            </a:prstGeom>
            <a:solidFill>
              <a:srgbClr val="EE6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448822" y="1002942"/>
              <a:ext cx="149271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숙소</a:t>
              </a:r>
              <a:r>
                <a:rPr kumimoji="0" lang="ko-KR" altLang="en-US" sz="10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에서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관광지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5" y="1916537"/>
            <a:ext cx="6945745" cy="44041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25260" y="26369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16angduk_honesty1.5" panose="02000500000000000000" pitchFamily="50" charset="-127"/>
                <a:ea typeface="116angduk_honesty1.5" panose="02000500000000000000" pitchFamily="50" charset="-127"/>
                <a:cs typeface="+mn-cs"/>
              </a:rPr>
              <a:t>세비리미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16angduk_honesty1.5" panose="02000500000000000000" pitchFamily="50" charset="-127"/>
                <a:ea typeface="116angduk_honesty1.5" panose="02000500000000000000" pitchFamily="50" charset="-127"/>
                <a:cs typeface="+mn-cs"/>
              </a:rPr>
              <a:t> 한 달 여행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116angduk_honesty1.5" panose="02000500000000000000" pitchFamily="50" charset="-127"/>
              <a:ea typeface="116angduk_honesty1.5" panose="02000500000000000000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39" y="1906424"/>
            <a:ext cx="256427" cy="421968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5006109" y="2392218"/>
            <a:ext cx="1126836" cy="3195782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584235" y="3231082"/>
            <a:ext cx="1717442" cy="1156190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45693" y="3261739"/>
            <a:ext cx="1983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숙소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에서 관광지 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17298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36997" y="3597740"/>
            <a:ext cx="18962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까지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약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19</a:t>
            </a: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소요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C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⑧</a:t>
            </a: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약 </a:t>
            </a: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21min 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소요</a:t>
            </a:r>
            <a:endParaRPr lang="en-US" altLang="ko-KR" sz="11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까지 약 </a:t>
            </a: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17min </a:t>
            </a: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소요</a:t>
            </a:r>
            <a:endParaRPr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① 까지 약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19min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소요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5944834" y="2472092"/>
            <a:ext cx="188111" cy="3179734"/>
          </a:xfrm>
          <a:prstGeom prst="straightConnector1">
            <a:avLst/>
          </a:prstGeom>
          <a:ln w="25400">
            <a:solidFill>
              <a:schemeClr val="tx2"/>
            </a:solidFill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5006109" y="2472092"/>
            <a:ext cx="1126836" cy="359952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727200" y="4318038"/>
            <a:ext cx="68349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727200" y="5052329"/>
            <a:ext cx="683491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727200" y="3957821"/>
            <a:ext cx="68349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대각선 방향의 모서리가 잘린 사각형 34"/>
          <p:cNvSpPr/>
          <p:nvPr/>
        </p:nvSpPr>
        <p:spPr>
          <a:xfrm>
            <a:off x="2340170" y="5280767"/>
            <a:ext cx="881270" cy="37106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왼쪽 화살표 38"/>
          <p:cNvSpPr/>
          <p:nvPr/>
        </p:nvSpPr>
        <p:spPr>
          <a:xfrm flipH="1">
            <a:off x="458151" y="3943944"/>
            <a:ext cx="965942" cy="268302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322300" y="5289790"/>
            <a:ext cx="9240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루이스 다리</a:t>
            </a:r>
            <a:endParaRPr lang="en-US" altLang="ko-KR" sz="9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소요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9918" y="3978330"/>
            <a:ext cx="92406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②에서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④까지 </a:t>
            </a: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1427876" y="3879820"/>
            <a:ext cx="321578" cy="206232"/>
          </a:xfrm>
          <a:prstGeom prst="line">
            <a:avLst/>
          </a:prstGeom>
          <a:ln w="9525">
            <a:solidFill>
              <a:srgbClr val="4172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427875" y="4086052"/>
            <a:ext cx="321579" cy="157967"/>
          </a:xfrm>
          <a:prstGeom prst="line">
            <a:avLst/>
          </a:prstGeom>
          <a:ln w="9525">
            <a:solidFill>
              <a:srgbClr val="4172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왼쪽 화살표 46"/>
          <p:cNvSpPr/>
          <p:nvPr/>
        </p:nvSpPr>
        <p:spPr>
          <a:xfrm flipH="1">
            <a:off x="439679" y="4669658"/>
            <a:ext cx="934454" cy="318547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71248" y="4731752"/>
            <a:ext cx="10066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②에서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⑧까지 </a:t>
            </a:r>
            <a:r>
              <a:rPr lang="en-US" altLang="ko-KR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</a:t>
            </a:r>
            <a:endParaRPr lang="ko-KR" altLang="en-US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9" name="직선 연결선 48"/>
          <p:cNvCxnSpPr>
            <a:endCxn id="48" idx="3"/>
          </p:cNvCxnSpPr>
          <p:nvPr/>
        </p:nvCxnSpPr>
        <p:spPr>
          <a:xfrm flipH="1" flipV="1">
            <a:off x="1377914" y="4839474"/>
            <a:ext cx="379197" cy="514348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7" idx="1"/>
          </p:cNvCxnSpPr>
          <p:nvPr/>
        </p:nvCxnSpPr>
        <p:spPr>
          <a:xfrm>
            <a:off x="1374133" y="4828932"/>
            <a:ext cx="362303" cy="159273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6097234" y="5659122"/>
            <a:ext cx="805093" cy="145104"/>
          </a:xfrm>
          <a:prstGeom prst="straightConnector1">
            <a:avLst/>
          </a:prstGeom>
          <a:ln w="25400">
            <a:solidFill>
              <a:srgbClr val="F85208"/>
            </a:solidFill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대각선 방향의 모서리가 잘린 사각형 57"/>
          <p:cNvSpPr/>
          <p:nvPr/>
        </p:nvSpPr>
        <p:spPr>
          <a:xfrm>
            <a:off x="6690494" y="5787651"/>
            <a:ext cx="612078" cy="2779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745478" y="5796917"/>
            <a:ext cx="50210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H="1" flipV="1">
            <a:off x="6153620" y="2427112"/>
            <a:ext cx="827281" cy="304734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5051093" y="5883503"/>
            <a:ext cx="706798" cy="276745"/>
          </a:xfrm>
          <a:prstGeom prst="straightConnector1">
            <a:avLst/>
          </a:prstGeom>
          <a:ln w="25400">
            <a:solidFill>
              <a:srgbClr val="F85208"/>
            </a:solidFill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대각선 방향의 모서리가 잘린 사각형 64"/>
          <p:cNvSpPr/>
          <p:nvPr/>
        </p:nvSpPr>
        <p:spPr>
          <a:xfrm>
            <a:off x="5663695" y="5967718"/>
            <a:ext cx="612078" cy="2779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5718679" y="5976984"/>
            <a:ext cx="50210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1727200" y="3786946"/>
            <a:ext cx="683491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4306830" y="5787651"/>
            <a:ext cx="477606" cy="372597"/>
          </a:xfrm>
          <a:prstGeom prst="straightConnector1">
            <a:avLst/>
          </a:prstGeom>
          <a:ln w="25400">
            <a:solidFill>
              <a:srgbClr val="F85208"/>
            </a:solidFill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대각선 방향의 모서리가 잘린 사각형 73"/>
          <p:cNvSpPr/>
          <p:nvPr/>
        </p:nvSpPr>
        <p:spPr>
          <a:xfrm>
            <a:off x="3931641" y="6004519"/>
            <a:ext cx="658831" cy="230026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3958918" y="6004549"/>
            <a:ext cx="6188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5~7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4665566" y="5678742"/>
            <a:ext cx="179005" cy="386809"/>
          </a:xfrm>
          <a:prstGeom prst="straightConnector1">
            <a:avLst/>
          </a:prstGeom>
          <a:ln w="25400">
            <a:solidFill>
              <a:srgbClr val="F85208"/>
            </a:solidFill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40" y="4773267"/>
            <a:ext cx="167653" cy="275884"/>
          </a:xfrm>
          <a:prstGeom prst="rect">
            <a:avLst/>
          </a:prstGeom>
        </p:spPr>
      </p:pic>
      <p:sp>
        <p:nvSpPr>
          <p:cNvPr id="84" name="왼쪽 화살표 83"/>
          <p:cNvSpPr/>
          <p:nvPr/>
        </p:nvSpPr>
        <p:spPr>
          <a:xfrm>
            <a:off x="6957907" y="4773267"/>
            <a:ext cx="827281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 flipH="1">
            <a:off x="7061810" y="4864892"/>
            <a:ext cx="723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볼량시장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대각선 방향의 모서리가 잘린 사각형 85"/>
          <p:cNvSpPr/>
          <p:nvPr/>
        </p:nvSpPr>
        <p:spPr>
          <a:xfrm>
            <a:off x="7479149" y="4517780"/>
            <a:ext cx="612078" cy="27790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7534133" y="4527046"/>
            <a:ext cx="50210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511135" y="397063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 비다 샵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495948" y="4170333"/>
            <a:ext cx="6110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렐로</a:t>
            </a:r>
            <a:r>
              <a:rPr lang="ko-KR" altLang="en-US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서점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492908" y="4359363"/>
            <a:ext cx="10102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Port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적힌 간판</a:t>
            </a:r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(?)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495102" y="4504453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카르모</a:t>
            </a:r>
            <a:r>
              <a:rPr lang="ko-KR" altLang="en-US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성당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482694" y="4683260"/>
            <a:ext cx="857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식당</a:t>
            </a:r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9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문어요리</a:t>
            </a:r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482295" y="4869607"/>
            <a:ext cx="10935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클레리구스</a:t>
            </a:r>
            <a:r>
              <a:rPr lang="ko-KR" altLang="en-US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성당</a:t>
            </a:r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탑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10062" y="3784826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맥도날드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495948" y="3594771"/>
            <a:ext cx="8098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마제스틱</a:t>
            </a:r>
            <a:r>
              <a:rPr lang="ko-KR" altLang="en-US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카페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27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85928" y="1288620"/>
            <a:ext cx="1515748" cy="369332"/>
            <a:chOff x="5480416" y="1002942"/>
            <a:chExt cx="1401350" cy="341457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5480416" y="1003495"/>
              <a:ext cx="1401350" cy="315287"/>
            </a:xfrm>
            <a:prstGeom prst="roundRect">
              <a:avLst>
                <a:gd name="adj" fmla="val 50000"/>
              </a:avLst>
            </a:prstGeom>
            <a:solidFill>
              <a:srgbClr val="EE6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06001" y="1002942"/>
              <a:ext cx="778357" cy="3414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관광지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25260" y="26369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16angduk_honesty1.5" panose="02000500000000000000" pitchFamily="50" charset="-127"/>
                <a:ea typeface="116angduk_honesty1.5" panose="02000500000000000000" pitchFamily="50" charset="-127"/>
                <a:cs typeface="+mn-cs"/>
              </a:rPr>
              <a:t>세비리미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16angduk_honesty1.5" panose="02000500000000000000" pitchFamily="50" charset="-127"/>
                <a:ea typeface="116angduk_honesty1.5" panose="02000500000000000000" pitchFamily="50" charset="-127"/>
                <a:cs typeface="+mn-cs"/>
              </a:rPr>
              <a:t> 한 달 여행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116angduk_honesty1.5" panose="02000500000000000000" pitchFamily="50" charset="-127"/>
              <a:ea typeface="116angduk_honesty1.5" panose="02000500000000000000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r="9417"/>
          <a:stretch/>
        </p:blipFill>
        <p:spPr>
          <a:xfrm>
            <a:off x="1690255" y="1688101"/>
            <a:ext cx="6068290" cy="48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4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848084" y="1260910"/>
            <a:ext cx="1447832" cy="369332"/>
            <a:chOff x="5471261" y="1002942"/>
            <a:chExt cx="1447832" cy="369332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5540188" y="1003495"/>
              <a:ext cx="1309978" cy="368227"/>
            </a:xfrm>
            <a:prstGeom prst="roundRect">
              <a:avLst>
                <a:gd name="adj" fmla="val 50000"/>
              </a:avLst>
            </a:prstGeom>
            <a:solidFill>
              <a:srgbClr val="EE6D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471261" y="1002942"/>
              <a:ext cx="144783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마제스틱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카페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6847" y="3200399"/>
            <a:ext cx="2402541" cy="3182471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64840" y="3200399"/>
            <a:ext cx="2402541" cy="3182471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82832" y="3200399"/>
            <a:ext cx="2402541" cy="3182471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25260" y="26369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16angduk_honesty1.5" panose="02000500000000000000" pitchFamily="50" charset="-127"/>
                <a:ea typeface="116angduk_honesty1.5" panose="02000500000000000000" pitchFamily="50" charset="-127"/>
                <a:cs typeface="+mn-cs"/>
              </a:rPr>
              <a:t>세비리미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16angduk_honesty1.5" panose="02000500000000000000" pitchFamily="50" charset="-127"/>
                <a:ea typeface="116angduk_honesty1.5" panose="02000500000000000000" pitchFamily="50" charset="-127"/>
                <a:cs typeface="+mn-cs"/>
              </a:rPr>
              <a:t> 한 달 여행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116angduk_honesty1.5" panose="02000500000000000000" pitchFamily="50" charset="-127"/>
              <a:ea typeface="116angduk_honesty1.5" panose="02000500000000000000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228165" y="2707339"/>
            <a:ext cx="1069615" cy="1069615"/>
          </a:xfrm>
          <a:prstGeom prst="ellipse">
            <a:avLst/>
          </a:prstGeom>
          <a:solidFill>
            <a:schemeClr val="bg1"/>
          </a:solidFill>
          <a:ln w="63500">
            <a:solidFill>
              <a:srgbClr val="4172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046158" y="2707339"/>
            <a:ext cx="1069615" cy="1069615"/>
          </a:xfrm>
          <a:prstGeom prst="ellipse">
            <a:avLst/>
          </a:prstGeom>
          <a:solidFill>
            <a:schemeClr val="bg1"/>
          </a:solidFill>
          <a:ln w="63500">
            <a:solidFill>
              <a:srgbClr val="4172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864150" y="2707339"/>
            <a:ext cx="1069615" cy="1069615"/>
          </a:xfrm>
          <a:prstGeom prst="ellipse">
            <a:avLst/>
          </a:prstGeom>
          <a:solidFill>
            <a:schemeClr val="bg1"/>
          </a:solidFill>
          <a:ln w="63500">
            <a:solidFill>
              <a:srgbClr val="4172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113" y="2914712"/>
            <a:ext cx="949634" cy="6282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774" y="2811317"/>
            <a:ext cx="788014" cy="7781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269" y="2776785"/>
            <a:ext cx="485163" cy="9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3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917011" y="1260910"/>
            <a:ext cx="1309978" cy="369332"/>
            <a:chOff x="5540188" y="1002942"/>
            <a:chExt cx="1309978" cy="369332"/>
          </a:xfrm>
          <a:solidFill>
            <a:srgbClr val="49A1AF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5540188" y="1003495"/>
              <a:ext cx="1309978" cy="3682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666827" y="1002942"/>
              <a:ext cx="105670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여행 일정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330319" y="2864063"/>
            <a:ext cx="248337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2019. 12. 11 ~ 01.10</a:t>
            </a:r>
          </a:p>
          <a:p>
            <a:pPr algn="ctr"/>
            <a:r>
              <a:rPr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31</a:t>
            </a:r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박 </a:t>
            </a:r>
            <a:r>
              <a:rPr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32</a:t>
            </a:r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일</a:t>
            </a:r>
            <a:endParaRPr lang="en-US" altLang="ko-KR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17298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142665"/>
              </p:ext>
            </p:extLst>
          </p:nvPr>
        </p:nvGraphicFramePr>
        <p:xfrm>
          <a:off x="532685" y="3864193"/>
          <a:ext cx="8078630" cy="260832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5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0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12/11 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12/12 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12/13 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5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12/14 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5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5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~</a:t>
                      </a:r>
                      <a:r>
                        <a:rPr lang="en-US" altLang="ko-KR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01/01 (</a:t>
                      </a:r>
                      <a:r>
                        <a:rPr lang="ko-KR" altLang="en-US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01/02 (</a:t>
                      </a:r>
                      <a:r>
                        <a:rPr lang="ko-KR" altLang="en-US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8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OUT</a:t>
                      </a:r>
                      <a:endParaRPr lang="en-US" altLang="ko-KR" sz="16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(07:35)</a:t>
                      </a:r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ICN</a:t>
                      </a:r>
                    </a:p>
                    <a:p>
                      <a:pPr algn="ctr" latinLnBrk="1"/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(12:20) BUD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부다페스트</a:t>
                      </a:r>
                      <a:endParaRPr lang="en-US" altLang="ko-KR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헝가리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OUT</a:t>
                      </a:r>
                      <a:endParaRPr lang="en-US" altLang="ko-KR" sz="16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(11:00)</a:t>
                      </a:r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BUD</a:t>
                      </a:r>
                    </a:p>
                    <a:p>
                      <a:pPr algn="ctr" latinLnBrk="1"/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(20:50) KIV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몰도바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OUT</a:t>
                      </a:r>
                      <a:endParaRPr lang="en-US" altLang="ko-KR" sz="16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(07:10)</a:t>
                      </a:r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KIV</a:t>
                      </a:r>
                    </a:p>
                    <a:p>
                      <a:pPr algn="ctr" latinLnBrk="1"/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(10:10) BUD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01/03</a:t>
                      </a:r>
                      <a:r>
                        <a:rPr lang="en-US" altLang="ko-KR" sz="11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1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01/04 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05 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07 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01/08 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01/09 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01/10(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01/11(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9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부다페스트 </a:t>
                      </a:r>
                      <a:endParaRPr lang="en-US" altLang="ko-KR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헝가리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OUT</a:t>
                      </a:r>
                      <a:endParaRPr lang="en-US" altLang="ko-KR" sz="16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(16:10)</a:t>
                      </a:r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BUD</a:t>
                      </a:r>
                    </a:p>
                    <a:p>
                      <a:pPr algn="ctr" latinLnBrk="1"/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(18:50) OPO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포르토</a:t>
                      </a:r>
                      <a:endParaRPr lang="en-US" altLang="ko-KR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포르투갈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OUT</a:t>
                      </a:r>
                      <a:endParaRPr lang="en-US" altLang="ko-KR" sz="16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(09:00)</a:t>
                      </a:r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OPO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(15:40) BUD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부다페스트</a:t>
                      </a:r>
                      <a:endParaRPr lang="en-US" altLang="ko-KR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헝가리</a:t>
                      </a:r>
                      <a:r>
                        <a:rPr lang="en-US" altLang="ko-KR" sz="11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1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OUT</a:t>
                      </a:r>
                      <a:endParaRPr lang="en-US" altLang="ko-KR" sz="16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(11:25) BUD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</a:t>
                      </a:r>
                      <a:endParaRPr lang="en-US" altLang="ko-KR" sz="16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(06:05)ICN</a:t>
                      </a:r>
                      <a:endParaRPr lang="ko-KR" altLang="en-US" sz="1100" b="1" kern="120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38" y="1700324"/>
            <a:ext cx="1806137" cy="12778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4662" y="253854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세비리미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 한 달 여행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16angduk_honesty1.5" panose="02000500000000000000" pitchFamily="50" charset="-127"/>
              <a:ea typeface="116angduk_honesty1.5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29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917011" y="1261463"/>
            <a:ext cx="1309978" cy="373655"/>
            <a:chOff x="5540188" y="1003495"/>
            <a:chExt cx="1309978" cy="373655"/>
          </a:xfrm>
          <a:solidFill>
            <a:srgbClr val="EFC75E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5540188" y="1003495"/>
              <a:ext cx="1309978" cy="3682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554998" y="1007818"/>
              <a:ext cx="126188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여행 준비물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00835"/>
              </p:ext>
            </p:extLst>
          </p:nvPr>
        </p:nvGraphicFramePr>
        <p:xfrm>
          <a:off x="493059" y="3269471"/>
          <a:ext cx="3281083" cy="293331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17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6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417298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+mn-cs"/>
                        </a:rPr>
                        <a:t>공통 준비물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여권 </a:t>
                      </a:r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항공권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★필수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충전기</a:t>
                      </a:r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노트북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우산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필기구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 옷 여벌</a:t>
                      </a:r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수건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벌 이상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155605"/>
              </p:ext>
            </p:extLst>
          </p:nvPr>
        </p:nvGraphicFramePr>
        <p:xfrm>
          <a:off x="4158968" y="3269471"/>
          <a:ext cx="4483007" cy="174152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6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9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417298"/>
                          </a:solidFill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+mn-cs"/>
                        </a:rPr>
                        <a:t>개별 준비물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41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세비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영양제</a:t>
                      </a:r>
                      <a:endParaRPr lang="ko-KR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941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마스크팩</a:t>
                      </a:r>
                      <a:endParaRPr lang="ko-KR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41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리미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클렌징</a:t>
                      </a:r>
                      <a:endParaRPr lang="ko-KR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</a:t>
                      </a:r>
                      <a:endParaRPr lang="ko-KR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EFC75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941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바디</a:t>
                      </a:r>
                      <a:r>
                        <a:rPr lang="en-US" altLang="ko-KR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&amp;</a:t>
                      </a:r>
                      <a:r>
                        <a:rPr lang="ko-KR" altLang="en-US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샴푸</a:t>
                      </a:r>
                      <a:r>
                        <a:rPr lang="en-US" altLang="ko-KR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로션</a:t>
                      </a:r>
                      <a:endParaRPr lang="ko-KR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13056" y="283808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세비리미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 한 달 여행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16angduk_honesty1.5" panose="02000500000000000000" pitchFamily="50" charset="-127"/>
              <a:ea typeface="116angduk_honesty1.5" panose="020005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5" b="21676"/>
          <a:stretch/>
        </p:blipFill>
        <p:spPr>
          <a:xfrm>
            <a:off x="2793836" y="1796821"/>
            <a:ext cx="3662382" cy="13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10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917011" y="1260910"/>
            <a:ext cx="1309978" cy="369332"/>
            <a:chOff x="5540188" y="1002942"/>
            <a:chExt cx="1309978" cy="369332"/>
          </a:xfrm>
          <a:solidFill>
            <a:srgbClr val="417298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5540188" y="1003495"/>
              <a:ext cx="1309978" cy="3682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666827" y="1002942"/>
              <a:ext cx="105670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여행 장소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21397"/>
          <a:stretch/>
        </p:blipFill>
        <p:spPr>
          <a:xfrm>
            <a:off x="6465455" y="5209308"/>
            <a:ext cx="2239275" cy="132740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049792" y="3115077"/>
            <a:ext cx="3044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헝가리로 여행을 떠나자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17298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83" y="1920381"/>
            <a:ext cx="1057835" cy="1019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2263649" y="3714674"/>
            <a:ext cx="191884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헝가리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(Hungary)</a:t>
            </a:r>
          </a:p>
          <a:p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수도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부다페스트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헝가리어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통화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포린트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64" y="3675781"/>
            <a:ext cx="2208276" cy="1472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2" y="3694458"/>
            <a:ext cx="1586689" cy="10405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8"/>
          <a:stretch/>
        </p:blipFill>
        <p:spPr>
          <a:xfrm>
            <a:off x="6461091" y="3679384"/>
            <a:ext cx="2243639" cy="1465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9"/>
          <a:stretch/>
        </p:blipFill>
        <p:spPr>
          <a:xfrm>
            <a:off x="4201266" y="5210324"/>
            <a:ext cx="2214520" cy="13290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2" t="12256" r="1272" b="17753"/>
          <a:stretch/>
        </p:blipFill>
        <p:spPr>
          <a:xfrm>
            <a:off x="409035" y="4842294"/>
            <a:ext cx="3629371" cy="168781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26" y="5217106"/>
            <a:ext cx="752594" cy="493861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 rot="443587" flipV="1">
            <a:off x="1301356" y="5453610"/>
            <a:ext cx="1969863" cy="384833"/>
          </a:xfrm>
          <a:custGeom>
            <a:avLst/>
            <a:gdLst>
              <a:gd name="connsiteX0" fmla="*/ 3003176 w 3003176"/>
              <a:gd name="connsiteY0" fmla="*/ 327344 h 542497"/>
              <a:gd name="connsiteX1" fmla="*/ 914400 w 3003176"/>
              <a:gd name="connsiteY1" fmla="*/ 4615 h 542497"/>
              <a:gd name="connsiteX2" fmla="*/ 0 w 3003176"/>
              <a:gd name="connsiteY2" fmla="*/ 542497 h 542497"/>
              <a:gd name="connsiteX0" fmla="*/ 2958352 w 2958352"/>
              <a:gd name="connsiteY0" fmla="*/ 564829 h 564829"/>
              <a:gd name="connsiteX1" fmla="*/ 914400 w 2958352"/>
              <a:gd name="connsiteY1" fmla="*/ 52 h 564829"/>
              <a:gd name="connsiteX2" fmla="*/ 0 w 2958352"/>
              <a:gd name="connsiteY2" fmla="*/ 537934 h 56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8352" h="564829">
                <a:moveTo>
                  <a:pt x="2958352" y="564829"/>
                </a:moveTo>
                <a:cubicBezTo>
                  <a:pt x="2164228" y="385535"/>
                  <a:pt x="1407459" y="4535"/>
                  <a:pt x="914400" y="52"/>
                </a:cubicBezTo>
                <a:cubicBezTo>
                  <a:pt x="421341" y="-4430"/>
                  <a:pt x="206935" y="286922"/>
                  <a:pt x="0" y="537934"/>
                </a:cubicBezTo>
              </a:path>
            </a:pathLst>
          </a:custGeom>
          <a:noFill/>
          <a:ln w="38100">
            <a:solidFill>
              <a:srgbClr val="417298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2655" y="5209308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헝가리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346598" y="5289027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97" y="5141675"/>
            <a:ext cx="257362" cy="16888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513056" y="283808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세비리미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 한 달 여행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16angduk_honesty1.5" panose="02000500000000000000" pitchFamily="50" charset="-127"/>
              <a:ea typeface="116angduk_honesty1.5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91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98838"/>
            <a:ext cx="9144000" cy="487680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917011" y="1260910"/>
            <a:ext cx="1309978" cy="369332"/>
            <a:chOff x="5540188" y="1002942"/>
            <a:chExt cx="1309978" cy="369332"/>
          </a:xfrm>
          <a:solidFill>
            <a:srgbClr val="EE6D72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5540188" y="1003495"/>
              <a:ext cx="1309978" cy="3682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666827" y="1002942"/>
              <a:ext cx="105670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여행 코스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57" y="2352500"/>
            <a:ext cx="256427" cy="4219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987419" y="4586242"/>
            <a:ext cx="437912" cy="421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7735767" y="4600755"/>
            <a:ext cx="357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08" y="2766797"/>
            <a:ext cx="256427" cy="4219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390" y="5277908"/>
            <a:ext cx="256427" cy="421968"/>
          </a:xfrm>
          <a:prstGeom prst="rect">
            <a:avLst/>
          </a:prstGeom>
        </p:spPr>
      </p:pic>
      <p:sp>
        <p:nvSpPr>
          <p:cNvPr id="44" name="사각형 설명선 43"/>
          <p:cNvSpPr/>
          <p:nvPr/>
        </p:nvSpPr>
        <p:spPr>
          <a:xfrm rot="5400000">
            <a:off x="2390296" y="1397865"/>
            <a:ext cx="879124" cy="1543453"/>
          </a:xfrm>
          <a:prstGeom prst="wedgeRectCallout">
            <a:avLst>
              <a:gd name="adj1" fmla="val 57738"/>
              <a:gd name="adj2" fmla="val 76224"/>
            </a:avLst>
          </a:prstGeom>
          <a:solidFill>
            <a:schemeClr val="bg1"/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948332" y="1732619"/>
            <a:ext cx="1983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숙소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(1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일차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17298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921164" y="2081456"/>
            <a:ext cx="18398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맛집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파스타와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맥주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B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공연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멋진 길거리 공연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61" y="2513216"/>
            <a:ext cx="256427" cy="421968"/>
          </a:xfrm>
          <a:prstGeom prst="rect">
            <a:avLst/>
          </a:prstGeom>
        </p:spPr>
      </p:pic>
      <p:sp>
        <p:nvSpPr>
          <p:cNvPr id="49" name="사각형 설명선 48"/>
          <p:cNvSpPr/>
          <p:nvPr/>
        </p:nvSpPr>
        <p:spPr>
          <a:xfrm rot="5400000" flipV="1">
            <a:off x="722982" y="3171806"/>
            <a:ext cx="911862" cy="1500727"/>
          </a:xfrm>
          <a:prstGeom prst="wedgeRectCallout">
            <a:avLst>
              <a:gd name="adj1" fmla="val -70385"/>
              <a:gd name="adj2" fmla="val 30071"/>
            </a:avLst>
          </a:prstGeom>
          <a:solidFill>
            <a:schemeClr val="bg1"/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84816" y="3472583"/>
            <a:ext cx="1917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숙소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(2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일차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17298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52866" y="3821420"/>
            <a:ext cx="17787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맛집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파스타와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맥주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B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공연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멋진 길거리 공연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2" name="사각형 설명선 51"/>
          <p:cNvSpPr/>
          <p:nvPr/>
        </p:nvSpPr>
        <p:spPr>
          <a:xfrm rot="5400000">
            <a:off x="2507485" y="3485121"/>
            <a:ext cx="879124" cy="1543453"/>
          </a:xfrm>
          <a:prstGeom prst="wedgeRectCallout">
            <a:avLst>
              <a:gd name="adj1" fmla="val -136104"/>
              <a:gd name="adj2" fmla="val 63639"/>
            </a:avLst>
          </a:prstGeom>
          <a:solidFill>
            <a:schemeClr val="bg1"/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036372" y="3869530"/>
            <a:ext cx="1983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숙소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(3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일차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17298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9204" y="4218367"/>
            <a:ext cx="18398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맛집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파스타와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맥주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B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공연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멋진 길거리 공연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58131" y="2935184"/>
            <a:ext cx="5778259" cy="2865541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5643147" y="3207815"/>
            <a:ext cx="1472820" cy="811735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398525" y="3238474"/>
            <a:ext cx="1983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숙소</a:t>
            </a:r>
            <a:r>
              <a:rPr kumimoji="0" lang="ko-KR" altLang="en-US" sz="1200" b="1" i="0" u="none" strike="noStrike" kern="1200" cap="none" spc="0" normalizeH="0" baseline="0" noProof="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가는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17298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길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17298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71357" y="3556003"/>
            <a:ext cx="18962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100E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버스 타기</a:t>
            </a:r>
            <a:r>
              <a:rPr lang="en-US" altLang="ko-KR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편도 </a:t>
            </a:r>
            <a:r>
              <a:rPr lang="en-US" altLang="ko-KR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900HUF)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3525260" y="26369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세비리미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 한 달 여행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16angduk_honesty1.5" panose="02000500000000000000" pitchFamily="50" charset="-127"/>
              <a:ea typeface="116angduk_honesty1.5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85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90346" y="1475251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25" y="1501342"/>
            <a:ext cx="9633706" cy="5137976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21" idx="0"/>
            <a:endCxn id="54" idx="1"/>
          </p:cNvCxnSpPr>
          <p:nvPr/>
        </p:nvCxnSpPr>
        <p:spPr>
          <a:xfrm rot="16200000" flipV="1">
            <a:off x="2493629" y="3174997"/>
            <a:ext cx="164941" cy="682094"/>
          </a:xfrm>
          <a:prstGeom prst="bentConnector3">
            <a:avLst>
              <a:gd name="adj1" fmla="val 505518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3917011" y="1260910"/>
            <a:ext cx="1309978" cy="369332"/>
            <a:chOff x="5540188" y="1002942"/>
            <a:chExt cx="1309978" cy="369332"/>
          </a:xfrm>
          <a:solidFill>
            <a:srgbClr val="EE6D72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5540188" y="1003495"/>
              <a:ext cx="1309978" cy="3682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666827" y="1002942"/>
              <a:ext cx="105670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여행 코스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96" name="모서리가 둥근 직사각형 95"/>
          <p:cNvSpPr/>
          <p:nvPr/>
        </p:nvSpPr>
        <p:spPr>
          <a:xfrm>
            <a:off x="5735110" y="3697372"/>
            <a:ext cx="771354" cy="2543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712" y="3831450"/>
            <a:ext cx="205863" cy="3387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56" y="3188869"/>
            <a:ext cx="205863" cy="33876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99428" y="3703747"/>
            <a:ext cx="1570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rgbClr val="F852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켈레티</a:t>
            </a:r>
            <a:r>
              <a:rPr lang="ko-KR" altLang="en-US" sz="1100" dirty="0" smtClean="0">
                <a:solidFill>
                  <a:srgbClr val="F852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역</a:t>
            </a:r>
            <a:endParaRPr lang="ko-KR" altLang="en-US" sz="1100" dirty="0">
              <a:solidFill>
                <a:srgbClr val="F8520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왼쪽 화살표 18"/>
          <p:cNvSpPr/>
          <p:nvPr/>
        </p:nvSpPr>
        <p:spPr>
          <a:xfrm>
            <a:off x="2823103" y="3990485"/>
            <a:ext cx="910271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 flipH="1">
            <a:off x="2899297" y="4082110"/>
            <a:ext cx="1084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세체니다리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포인트가 5개인 별 52"/>
          <p:cNvSpPr/>
          <p:nvPr/>
        </p:nvSpPr>
        <p:spPr>
          <a:xfrm rot="5400000">
            <a:off x="2632552" y="3748087"/>
            <a:ext cx="182325" cy="182325"/>
          </a:xfrm>
          <a:prstGeom prst="star5">
            <a:avLst/>
          </a:prstGeom>
          <a:solidFill>
            <a:schemeClr val="accent4"/>
          </a:solidFill>
          <a:ln w="22225" cap="rnd">
            <a:solidFill>
              <a:srgbClr val="EE6D7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513056" y="267838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세비리미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 한 달 여행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16angduk_honesty1.5" panose="02000500000000000000" pitchFamily="50" charset="-127"/>
              <a:ea typeface="116angduk_honesty1.5" panose="02000500000000000000" pitchFamily="50" charset="-127"/>
            </a:endParaRPr>
          </a:p>
        </p:txBody>
      </p:sp>
      <p:sp>
        <p:nvSpPr>
          <p:cNvPr id="61" name="왼쪽 화살표 60"/>
          <p:cNvSpPr/>
          <p:nvPr/>
        </p:nvSpPr>
        <p:spPr>
          <a:xfrm>
            <a:off x="2976140" y="3163538"/>
            <a:ext cx="910271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 flipH="1">
            <a:off x="3024626" y="3255163"/>
            <a:ext cx="1084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국회의 사당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왼쪽 화살표 62"/>
          <p:cNvSpPr/>
          <p:nvPr/>
        </p:nvSpPr>
        <p:spPr>
          <a:xfrm>
            <a:off x="5086618" y="2138541"/>
            <a:ext cx="910271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 flipH="1">
            <a:off x="5144340" y="2230166"/>
            <a:ext cx="1084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세체니</a:t>
            </a:r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온천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포인트가 5개인 별 12"/>
          <p:cNvSpPr/>
          <p:nvPr/>
        </p:nvSpPr>
        <p:spPr>
          <a:xfrm rot="5400000">
            <a:off x="2839105" y="3125017"/>
            <a:ext cx="184199" cy="184199"/>
          </a:xfrm>
          <a:prstGeom prst="star5">
            <a:avLst/>
          </a:prstGeom>
          <a:solidFill>
            <a:schemeClr val="accent4"/>
          </a:solidFill>
          <a:ln w="22225" cap="rnd">
            <a:solidFill>
              <a:srgbClr val="EE6D7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왼쪽 화살표 64"/>
          <p:cNvSpPr/>
          <p:nvPr/>
        </p:nvSpPr>
        <p:spPr>
          <a:xfrm>
            <a:off x="5480953" y="2571605"/>
            <a:ext cx="910271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 flipH="1">
            <a:off x="5557147" y="2663230"/>
            <a:ext cx="1084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영웅 광장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왼쪽 화살표 66"/>
          <p:cNvSpPr/>
          <p:nvPr/>
        </p:nvSpPr>
        <p:spPr>
          <a:xfrm>
            <a:off x="3288217" y="5282216"/>
            <a:ext cx="1072469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 flipH="1">
            <a:off x="3364411" y="5373841"/>
            <a:ext cx="1084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겔레르트</a:t>
            </a:r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온천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왼쪽 화살표 68"/>
          <p:cNvSpPr/>
          <p:nvPr/>
        </p:nvSpPr>
        <p:spPr>
          <a:xfrm flipH="1">
            <a:off x="1427703" y="4171940"/>
            <a:ext cx="912546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 flipH="1">
            <a:off x="1516429" y="4273468"/>
            <a:ext cx="769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부다 왕궁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왼쪽 화살표 72"/>
          <p:cNvSpPr/>
          <p:nvPr/>
        </p:nvSpPr>
        <p:spPr>
          <a:xfrm flipH="1">
            <a:off x="1255751" y="3678743"/>
            <a:ext cx="912546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 flipH="1">
            <a:off x="1223569" y="3770714"/>
            <a:ext cx="941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어부의 요새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왼쪽 화살표 74"/>
          <p:cNvSpPr/>
          <p:nvPr/>
        </p:nvSpPr>
        <p:spPr>
          <a:xfrm flipH="1">
            <a:off x="1380287" y="4765060"/>
            <a:ext cx="1008842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 flipH="1">
            <a:off x="1364535" y="4867369"/>
            <a:ext cx="1073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겔레르트</a:t>
            </a:r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언덕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왼쪽 화살표 78"/>
          <p:cNvSpPr/>
          <p:nvPr/>
        </p:nvSpPr>
        <p:spPr>
          <a:xfrm flipH="1">
            <a:off x="1443941" y="5276725"/>
            <a:ext cx="1008842" cy="418485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 flipH="1">
            <a:off x="1428189" y="5379034"/>
            <a:ext cx="1073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시타텔라</a:t>
            </a:r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요새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하트 20"/>
          <p:cNvSpPr/>
          <p:nvPr/>
        </p:nvSpPr>
        <p:spPr>
          <a:xfrm>
            <a:off x="2846929" y="3565213"/>
            <a:ext cx="140433" cy="133203"/>
          </a:xfrm>
          <a:prstGeom prst="heart">
            <a:avLst/>
          </a:prstGeom>
          <a:solidFill>
            <a:srgbClr val="F85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꺾인 연결선 39"/>
          <p:cNvCxnSpPr>
            <a:stCxn id="21" idx="1"/>
          </p:cNvCxnSpPr>
          <p:nvPr/>
        </p:nvCxnSpPr>
        <p:spPr>
          <a:xfrm rot="5400000">
            <a:off x="2028556" y="4206518"/>
            <a:ext cx="1396692" cy="380489"/>
          </a:xfrm>
          <a:prstGeom prst="bentConnector3">
            <a:avLst>
              <a:gd name="adj1" fmla="val 30723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하트 82"/>
          <p:cNvSpPr/>
          <p:nvPr/>
        </p:nvSpPr>
        <p:spPr>
          <a:xfrm>
            <a:off x="2867084" y="3732654"/>
            <a:ext cx="140433" cy="133203"/>
          </a:xfrm>
          <a:prstGeom prst="heart">
            <a:avLst/>
          </a:prstGeom>
          <a:solidFill>
            <a:srgbClr val="F85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하트 83"/>
          <p:cNvSpPr/>
          <p:nvPr/>
        </p:nvSpPr>
        <p:spPr>
          <a:xfrm>
            <a:off x="3059724" y="3661427"/>
            <a:ext cx="140433" cy="133203"/>
          </a:xfrm>
          <a:prstGeom prst="heart">
            <a:avLst/>
          </a:prstGeom>
          <a:solidFill>
            <a:srgbClr val="F85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44" y="2065707"/>
            <a:ext cx="205863" cy="33876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29" y="3500551"/>
            <a:ext cx="205863" cy="338761"/>
          </a:xfrm>
          <a:prstGeom prst="rect">
            <a:avLst/>
          </a:prstGeom>
        </p:spPr>
      </p:pic>
      <p:sp>
        <p:nvSpPr>
          <p:cNvPr id="54" name="포인트가 5개인 별 53"/>
          <p:cNvSpPr/>
          <p:nvPr/>
        </p:nvSpPr>
        <p:spPr>
          <a:xfrm rot="5400000">
            <a:off x="2112666" y="3433573"/>
            <a:ext cx="198025" cy="198025"/>
          </a:xfrm>
          <a:prstGeom prst="star5">
            <a:avLst/>
          </a:prstGeom>
          <a:solidFill>
            <a:schemeClr val="accent4"/>
          </a:solidFill>
          <a:ln w="22225" cap="rnd">
            <a:solidFill>
              <a:srgbClr val="EE6D7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88" y="4032324"/>
            <a:ext cx="205863" cy="33876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132" y="5149673"/>
            <a:ext cx="205863" cy="338761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58" y="5171078"/>
            <a:ext cx="205863" cy="338761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68" y="3616736"/>
            <a:ext cx="205863" cy="338761"/>
          </a:xfrm>
          <a:prstGeom prst="rect">
            <a:avLst/>
          </a:prstGeom>
        </p:spPr>
      </p:pic>
      <p:sp>
        <p:nvSpPr>
          <p:cNvPr id="93" name="왼쪽 화살표 92"/>
          <p:cNvSpPr/>
          <p:nvPr/>
        </p:nvSpPr>
        <p:spPr>
          <a:xfrm>
            <a:off x="3473246" y="3570164"/>
            <a:ext cx="1388918" cy="422293"/>
          </a:xfrm>
          <a:prstGeom prst="leftArrow">
            <a:avLst>
              <a:gd name="adj1" fmla="val 62486"/>
              <a:gd name="adj2" fmla="val 37514"/>
            </a:avLst>
          </a:prstGeom>
          <a:solidFill>
            <a:schemeClr val="bg1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 flipH="1">
            <a:off x="3549439" y="3661789"/>
            <a:ext cx="1432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 </a:t>
            </a:r>
            <a:r>
              <a:rPr lang="ko-KR" altLang="en-US" sz="1100" dirty="0" err="1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이슈트반</a:t>
            </a:r>
            <a:r>
              <a:rPr lang="ko-KR" altLang="en-US" sz="1100" dirty="0" smtClean="0">
                <a:solidFill>
                  <a:srgbClr val="5984A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대성당</a:t>
            </a:r>
            <a:endParaRPr lang="ko-KR" altLang="en-US" sz="1100" dirty="0">
              <a:solidFill>
                <a:srgbClr val="5984A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840231" y="2870716"/>
            <a:ext cx="771354" cy="2543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76" y="2788807"/>
            <a:ext cx="375497" cy="37549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836784" y="2883373"/>
            <a:ext cx="853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rgbClr val="F852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뉘기티</a:t>
            </a:r>
            <a:r>
              <a:rPr lang="ko-KR" altLang="en-US" sz="1100" dirty="0" smtClean="0">
                <a:solidFill>
                  <a:srgbClr val="F8520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역</a:t>
            </a:r>
            <a:endParaRPr lang="ko-KR" altLang="en-US" sz="1100" dirty="0">
              <a:solidFill>
                <a:srgbClr val="F8520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98" y="3565213"/>
            <a:ext cx="375497" cy="37549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200052" y="5485967"/>
            <a:ext cx="3105414" cy="990035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하트 96"/>
          <p:cNvSpPr/>
          <p:nvPr/>
        </p:nvSpPr>
        <p:spPr>
          <a:xfrm>
            <a:off x="5348081" y="5665117"/>
            <a:ext cx="218725" cy="207464"/>
          </a:xfrm>
          <a:prstGeom prst="heart">
            <a:avLst/>
          </a:prstGeom>
          <a:solidFill>
            <a:srgbClr val="F85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5685923" y="5631399"/>
            <a:ext cx="852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숙소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9" name="포인트가 5개인 별 98"/>
          <p:cNvSpPr/>
          <p:nvPr/>
        </p:nvSpPr>
        <p:spPr>
          <a:xfrm rot="5400000">
            <a:off x="7236421" y="5876219"/>
            <a:ext cx="184199" cy="184199"/>
          </a:xfrm>
          <a:prstGeom prst="star5">
            <a:avLst/>
          </a:prstGeom>
          <a:solidFill>
            <a:schemeClr val="accent4"/>
          </a:solidFill>
          <a:ln w="22225" cap="rnd">
            <a:solidFill>
              <a:srgbClr val="EE6D7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7452916" y="5835852"/>
            <a:ext cx="852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꼭 가야할 곳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13" y="5626809"/>
            <a:ext cx="205863" cy="338761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6588229" y="5632020"/>
            <a:ext cx="852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관광지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7" y="6021344"/>
            <a:ext cx="288902" cy="288902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6569479" y="6039683"/>
            <a:ext cx="852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기차역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5" name="구름 104"/>
          <p:cNvSpPr/>
          <p:nvPr/>
        </p:nvSpPr>
        <p:spPr>
          <a:xfrm>
            <a:off x="5050875" y="2037617"/>
            <a:ext cx="265893" cy="187054"/>
          </a:xfrm>
          <a:prstGeom prst="cloud">
            <a:avLst/>
          </a:prstGeom>
          <a:solidFill>
            <a:srgbClr val="EE6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구름 105"/>
          <p:cNvSpPr/>
          <p:nvPr/>
        </p:nvSpPr>
        <p:spPr>
          <a:xfrm>
            <a:off x="3196160" y="5146102"/>
            <a:ext cx="265893" cy="187054"/>
          </a:xfrm>
          <a:prstGeom prst="cloud">
            <a:avLst/>
          </a:prstGeom>
          <a:solidFill>
            <a:srgbClr val="EE6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구름 106"/>
          <p:cNvSpPr/>
          <p:nvPr/>
        </p:nvSpPr>
        <p:spPr>
          <a:xfrm>
            <a:off x="5338706" y="6090373"/>
            <a:ext cx="265893" cy="187054"/>
          </a:xfrm>
          <a:prstGeom prst="cloud">
            <a:avLst/>
          </a:prstGeom>
          <a:solidFill>
            <a:srgbClr val="EE6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5689982" y="6054254"/>
            <a:ext cx="852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온천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2" name="꺾인 연결선 111"/>
          <p:cNvCxnSpPr>
            <a:endCxn id="91" idx="1"/>
          </p:cNvCxnSpPr>
          <p:nvPr/>
        </p:nvCxnSpPr>
        <p:spPr>
          <a:xfrm rot="5400000">
            <a:off x="2351885" y="4576102"/>
            <a:ext cx="1503730" cy="24984"/>
          </a:xfrm>
          <a:prstGeom prst="bentConnector4">
            <a:avLst>
              <a:gd name="adj1" fmla="val 65313"/>
              <a:gd name="adj2" fmla="val 1014986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대각선 방향의 모서리가 잘린 사각형 6"/>
          <p:cNvSpPr/>
          <p:nvPr/>
        </p:nvSpPr>
        <p:spPr>
          <a:xfrm>
            <a:off x="3007239" y="4470260"/>
            <a:ext cx="334473" cy="23703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64442" y="4466084"/>
            <a:ext cx="44515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대각선 방향의 모서리가 잘린 사각형 70"/>
          <p:cNvSpPr/>
          <p:nvPr/>
        </p:nvSpPr>
        <p:spPr>
          <a:xfrm>
            <a:off x="2485443" y="3485410"/>
            <a:ext cx="334473" cy="23703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455346" y="3481233"/>
            <a:ext cx="44515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0" name="직선 화살표 연결선 109"/>
          <p:cNvCxnSpPr/>
          <p:nvPr/>
        </p:nvCxnSpPr>
        <p:spPr>
          <a:xfrm flipH="1">
            <a:off x="2808073" y="3697372"/>
            <a:ext cx="42695" cy="36009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대각선 방향의 모서리가 잘린 사각형 80"/>
          <p:cNvSpPr/>
          <p:nvPr/>
        </p:nvSpPr>
        <p:spPr>
          <a:xfrm>
            <a:off x="2427548" y="2668413"/>
            <a:ext cx="334473" cy="23703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2380518" y="2664232"/>
            <a:ext cx="44515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1" name="직선 화살표 연결선 110"/>
          <p:cNvCxnSpPr/>
          <p:nvPr/>
        </p:nvCxnSpPr>
        <p:spPr>
          <a:xfrm flipV="1">
            <a:off x="3026289" y="3064301"/>
            <a:ext cx="1850726" cy="57940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대각선 방향의 모서리가 잘린 사각형 76"/>
          <p:cNvSpPr/>
          <p:nvPr/>
        </p:nvSpPr>
        <p:spPr>
          <a:xfrm>
            <a:off x="4214370" y="3139981"/>
            <a:ext cx="334473" cy="23703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180039" y="3131567"/>
            <a:ext cx="44515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대각선 방향의 모서리가 잘린 사각형 84"/>
          <p:cNvSpPr/>
          <p:nvPr/>
        </p:nvSpPr>
        <p:spPr>
          <a:xfrm>
            <a:off x="2313916" y="4616516"/>
            <a:ext cx="334473" cy="23703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2266128" y="4606930"/>
            <a:ext cx="44515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87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917011" y="1260910"/>
            <a:ext cx="1309978" cy="369332"/>
            <a:chOff x="5540188" y="1002942"/>
            <a:chExt cx="1309978" cy="369332"/>
          </a:xfrm>
          <a:solidFill>
            <a:srgbClr val="417298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5540188" y="1003495"/>
              <a:ext cx="1309978" cy="3682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666827" y="1002942"/>
              <a:ext cx="105670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여행 장소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21397"/>
          <a:stretch/>
        </p:blipFill>
        <p:spPr>
          <a:xfrm>
            <a:off x="6465455" y="5209308"/>
            <a:ext cx="2239275" cy="132740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147576" y="3115077"/>
            <a:ext cx="2848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두 번째 여행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포르투갈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17298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17298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83" y="1920381"/>
            <a:ext cx="1057835" cy="1019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2263649" y="3714674"/>
            <a:ext cx="191884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포르투갈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(Portugal)</a:t>
            </a:r>
          </a:p>
          <a:p>
            <a:endParaRPr lang="en-US" altLang="ko-KR" sz="12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수도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리스본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포르투갈어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통화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유로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64" y="3675781"/>
            <a:ext cx="2208276" cy="1472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2" y="3694458"/>
            <a:ext cx="1586689" cy="10405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8"/>
          <a:stretch/>
        </p:blipFill>
        <p:spPr>
          <a:xfrm>
            <a:off x="6461091" y="3679384"/>
            <a:ext cx="2243639" cy="1465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9"/>
          <a:stretch/>
        </p:blipFill>
        <p:spPr>
          <a:xfrm>
            <a:off x="4201266" y="5210324"/>
            <a:ext cx="2214520" cy="13290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2" t="12256" r="1272" b="17753"/>
          <a:stretch/>
        </p:blipFill>
        <p:spPr>
          <a:xfrm>
            <a:off x="409035" y="4842294"/>
            <a:ext cx="3629371" cy="168781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26" y="5217106"/>
            <a:ext cx="752594" cy="493861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 flipV="1">
            <a:off x="846239" y="5589332"/>
            <a:ext cx="2356094" cy="138211"/>
          </a:xfrm>
          <a:custGeom>
            <a:avLst/>
            <a:gdLst>
              <a:gd name="connsiteX0" fmla="*/ 3003176 w 3003176"/>
              <a:gd name="connsiteY0" fmla="*/ 327344 h 542497"/>
              <a:gd name="connsiteX1" fmla="*/ 914400 w 3003176"/>
              <a:gd name="connsiteY1" fmla="*/ 4615 h 542497"/>
              <a:gd name="connsiteX2" fmla="*/ 0 w 3003176"/>
              <a:gd name="connsiteY2" fmla="*/ 542497 h 542497"/>
              <a:gd name="connsiteX0" fmla="*/ 2958352 w 2958352"/>
              <a:gd name="connsiteY0" fmla="*/ 564829 h 564829"/>
              <a:gd name="connsiteX1" fmla="*/ 914400 w 2958352"/>
              <a:gd name="connsiteY1" fmla="*/ 52 h 564829"/>
              <a:gd name="connsiteX2" fmla="*/ 0 w 2958352"/>
              <a:gd name="connsiteY2" fmla="*/ 537934 h 56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8352" h="564829">
                <a:moveTo>
                  <a:pt x="2958352" y="564829"/>
                </a:moveTo>
                <a:cubicBezTo>
                  <a:pt x="2164228" y="385535"/>
                  <a:pt x="1407459" y="4535"/>
                  <a:pt x="914400" y="52"/>
                </a:cubicBezTo>
                <a:cubicBezTo>
                  <a:pt x="421341" y="-4430"/>
                  <a:pt x="206935" y="286922"/>
                  <a:pt x="0" y="537934"/>
                </a:cubicBezTo>
              </a:path>
            </a:pathLst>
          </a:custGeom>
          <a:noFill/>
          <a:ln w="38100">
            <a:solidFill>
              <a:srgbClr val="417298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02803" y="5217530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포르투갈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346598" y="5289027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513056" y="283808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세비리미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 한 달 여행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16angduk_honesty1.5" panose="02000500000000000000" pitchFamily="50" charset="-127"/>
              <a:ea typeface="116angduk_honesty1.5" panose="020005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2" y="3688663"/>
            <a:ext cx="1622611" cy="1081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9" y="5220000"/>
            <a:ext cx="571550" cy="3750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92" y="3675230"/>
            <a:ext cx="2227047" cy="14854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91" y="3665994"/>
            <a:ext cx="2243639" cy="15088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64" y="5206583"/>
            <a:ext cx="2208275" cy="13393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3"/>
          <a:stretch/>
        </p:blipFill>
        <p:spPr>
          <a:xfrm>
            <a:off x="6461091" y="5209309"/>
            <a:ext cx="2245522" cy="13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4"/>
          <a:stretch/>
        </p:blipFill>
        <p:spPr>
          <a:xfrm>
            <a:off x="425233" y="2045347"/>
            <a:ext cx="8303129" cy="4085039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486281" y="1209071"/>
            <a:ext cx="2166102" cy="477032"/>
            <a:chOff x="5363800" y="1002942"/>
            <a:chExt cx="1677062" cy="369332"/>
          </a:xfrm>
          <a:solidFill>
            <a:srgbClr val="EE6D72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5539751" y="1013459"/>
              <a:ext cx="1309978" cy="26795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363800" y="1002942"/>
              <a:ext cx="167706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공항</a:t>
              </a:r>
              <a:r>
                <a:rPr kumimoji="0" lang="ko-KR" altLang="en-US" sz="105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에서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 err="1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숙소</a:t>
              </a:r>
              <a:r>
                <a:rPr kumimoji="0" lang="ko-KR" altLang="en-US" sz="1050" b="1" i="0" u="none" strike="noStrike" kern="1200" cap="none" spc="0" normalizeH="0" baseline="0" noProof="0" dirty="0" err="1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가는</a:t>
              </a:r>
              <a:r>
                <a:rPr kumimoji="0" lang="ko-KR" altLang="en-US" sz="105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길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99170" flipV="1">
            <a:off x="5111757" y="2130944"/>
            <a:ext cx="437912" cy="421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226989" y="2485112"/>
            <a:ext cx="357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500" y="5198500"/>
            <a:ext cx="256427" cy="42196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3525260" y="26369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세비리미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116angduk_honesty1.5" panose="02000500000000000000" pitchFamily="50" charset="-127"/>
                <a:ea typeface="116angduk_honesty1.5" panose="02000500000000000000" pitchFamily="50" charset="-127"/>
              </a:rPr>
              <a:t> 한 달 여행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116angduk_honesty1.5" panose="02000500000000000000" pitchFamily="50" charset="-127"/>
              <a:ea typeface="116angduk_honesty1.5" panose="02000500000000000000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47" y="2419306"/>
            <a:ext cx="256427" cy="421968"/>
          </a:xfrm>
          <a:prstGeom prst="rect">
            <a:avLst/>
          </a:prstGeom>
        </p:spPr>
      </p:pic>
      <p:sp>
        <p:nvSpPr>
          <p:cNvPr id="34" name="대각선 방향의 모서리가 잘린 사각형 33"/>
          <p:cNvSpPr/>
          <p:nvPr/>
        </p:nvSpPr>
        <p:spPr>
          <a:xfrm>
            <a:off x="3810803" y="3047860"/>
            <a:ext cx="881270" cy="49204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792933" y="3093828"/>
            <a:ext cx="9240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택시는 약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  <a:r>
              <a:rPr lang="ko-KR" altLang="en-US" sz="10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€</a:t>
            </a:r>
            <a:endParaRPr lang="en-US" altLang="ko-KR" sz="1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 소요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대각선 방향의 모서리가 잘린 사각형 35"/>
          <p:cNvSpPr/>
          <p:nvPr/>
        </p:nvSpPr>
        <p:spPr>
          <a:xfrm>
            <a:off x="2886813" y="3729316"/>
            <a:ext cx="611831" cy="337267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734767" y="3776315"/>
            <a:ext cx="92406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메트로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대각선 방향의 모서리가 잘린 사각형 37"/>
          <p:cNvSpPr/>
          <p:nvPr/>
        </p:nvSpPr>
        <p:spPr>
          <a:xfrm>
            <a:off x="2817892" y="4909246"/>
            <a:ext cx="681554" cy="289254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689388" y="4928536"/>
            <a:ext cx="92406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메트로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대각선 방향의 모서리가 잘린 사각형 39"/>
          <p:cNvSpPr/>
          <p:nvPr/>
        </p:nvSpPr>
        <p:spPr>
          <a:xfrm>
            <a:off x="2891784" y="5571329"/>
            <a:ext cx="611831" cy="311692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748974" y="5599855"/>
            <a:ext cx="92406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 환승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73424" y="1432917"/>
            <a:ext cx="8597152" cy="517407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1" r="5184"/>
          <a:stretch/>
        </p:blipFill>
        <p:spPr>
          <a:xfrm>
            <a:off x="4905652" y="2216727"/>
            <a:ext cx="3822710" cy="3913659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732011" y="1198312"/>
            <a:ext cx="1691974" cy="368450"/>
            <a:chOff x="5554053" y="1002942"/>
            <a:chExt cx="1309978" cy="383964"/>
          </a:xfrm>
          <a:solidFill>
            <a:srgbClr val="EE6D72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5554053" y="1018679"/>
              <a:ext cx="1309978" cy="3682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608346" y="1002942"/>
              <a:ext cx="1187975" cy="2859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Ⓜ 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메트로 </a:t>
              </a:r>
              <a:r>
                <a:rPr kumimoji="0" lang="ko-KR" altLang="en-US" sz="1200" b="1" i="0" u="none" strike="noStrike" kern="1200" cap="none" spc="0" normalizeH="0" baseline="0" noProof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이용법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99170" flipV="1">
            <a:off x="5243465" y="2264974"/>
            <a:ext cx="437912" cy="421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358697" y="2619142"/>
            <a:ext cx="357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682" y="5078868"/>
            <a:ext cx="256427" cy="42196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30458" y="1823674"/>
            <a:ext cx="2046445" cy="4604835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62300" y="2195259"/>
            <a:ext cx="19838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우선 짐 찾으면 출국장 나갈 때까지 수하물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택을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떼지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말기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​</a:t>
            </a:r>
            <a:r>
              <a:rPr kumimoji="0" lang="ko-KR" altLang="en-US" sz="9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출국장을 </a:t>
            </a:r>
            <a:r>
              <a:rPr kumimoji="0" lang="ko-KR" altLang="en-US" sz="9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나오면 </a:t>
            </a:r>
            <a:r>
              <a:rPr kumimoji="0" lang="en-US" altLang="ko-KR" sz="9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Metro(Light Rail)</a:t>
            </a:r>
            <a:r>
              <a:rPr kumimoji="0" lang="ko-KR" altLang="en-US" sz="9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라고 쓰인 안내판을 따라갑니다</a:t>
            </a:r>
            <a:r>
              <a:rPr kumimoji="0" lang="en-US" altLang="ko-KR" sz="9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요금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2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€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+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교통권보증금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0.6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€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=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2.6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€</a:t>
            </a: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(1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시간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15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 사용가능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1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일권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6.9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€</a:t>
            </a: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포르투는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작아서 </a:t>
            </a:r>
            <a:r>
              <a:rPr kumimoji="0" lang="ko-KR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하루권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필요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x)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시간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약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노선 번호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E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보라색 라인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운행 시간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오전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6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10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~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오전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00:49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안내를 따라가면 지하로 내려가게 되는데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이쯤 되면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나오겠지라는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생각이 들어도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나오지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않음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지하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주차장을 따라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쭉쭉쭉쭉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가야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함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Ⓜ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메트로 표시를 따라서 무조건 가다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보면 자판기가 보임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구역을 클릭 후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buy 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클릭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43346" y="1895230"/>
            <a:ext cx="18962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지하철 타기 </a:t>
            </a:r>
            <a:endParaRPr kumimoji="0" lang="en-US" altLang="ko-KR" sz="1100" b="0" i="0" u="none" strike="noStrike" kern="1200" cap="none" spc="0" normalizeH="0" baseline="0" noProof="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55"/>
          <a:stretch/>
        </p:blipFill>
        <p:spPr>
          <a:xfrm>
            <a:off x="3346598" y="646545"/>
            <a:ext cx="2450804" cy="37974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3525260" y="263690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16angduk_honesty1.5" panose="02000500000000000000" pitchFamily="50" charset="-127"/>
                <a:ea typeface="116angduk_honesty1.5" panose="02000500000000000000" pitchFamily="50" charset="-127"/>
                <a:cs typeface="+mn-cs"/>
              </a:rPr>
              <a:t>세비리미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16angduk_honesty1.5" panose="02000500000000000000" pitchFamily="50" charset="-127"/>
                <a:ea typeface="116angduk_honesty1.5" panose="02000500000000000000" pitchFamily="50" charset="-127"/>
                <a:cs typeface="+mn-cs"/>
              </a:rPr>
              <a:t> 한 달 여행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116angduk_honesty1.5" panose="02000500000000000000" pitchFamily="50" charset="-127"/>
              <a:ea typeface="116angduk_honesty1.5" panose="02000500000000000000" pitchFamily="50" charset="-127"/>
              <a:cs typeface="+mn-cs"/>
            </a:endParaRPr>
          </a:p>
        </p:txBody>
      </p:sp>
      <p:pic>
        <p:nvPicPr>
          <p:cNvPr id="1026" name="Picture 2" descr="https://postfiles.pstatic.net/MjAxOTExMDVfMjAg/MDAxNTcyOTE5ODg1NTMx.RBaZ6nsNAhOxjU9512FexGUGBpRWCF3Xw_TXbq3pOeQg.sQp9Nwt035fwNfybyPlg6FdpZMOe-EkUxqzoz3e6nf8g.JPEG.fastsoccer/20191014_113036.jpg?type=w58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9" y="5097340"/>
            <a:ext cx="1465200" cy="10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4"/>
          <a:stretch/>
        </p:blipFill>
        <p:spPr>
          <a:xfrm>
            <a:off x="2516353" y="1927208"/>
            <a:ext cx="2360446" cy="439969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82" y="2499167"/>
            <a:ext cx="297807" cy="4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1109</TotalTime>
  <Words>579</Words>
  <Application>Microsoft Office PowerPoint</Application>
  <PresentationFormat>화면 슬라이드 쇼(4:3)</PresentationFormat>
  <Paragraphs>179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맑은 고딕</vt:lpstr>
      <vt:lpstr>배달의민족 주아</vt:lpstr>
      <vt:lpstr>Arial</vt:lpstr>
      <vt:lpstr>나눔스퀘어_ac</vt:lpstr>
      <vt:lpstr>나눔바른고딕</vt:lpstr>
      <vt:lpstr>배달의민족 도현</vt:lpstr>
      <vt:lpstr>Calibri Light</vt:lpstr>
      <vt:lpstr>Calibri</vt:lpstr>
      <vt:lpstr>116angduk_honesty1.5</vt:lpstr>
      <vt:lpstr>DX시인과나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Han YeRim</cp:lastModifiedBy>
  <cp:revision>106</cp:revision>
  <dcterms:created xsi:type="dcterms:W3CDTF">2018-09-16T04:59:39Z</dcterms:created>
  <dcterms:modified xsi:type="dcterms:W3CDTF">2020-02-01T05:05:54Z</dcterms:modified>
</cp:coreProperties>
</file>